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7"/>
  </p:notesMasterIdLst>
  <p:sldIdLst>
    <p:sldId id="305" r:id="rId2"/>
    <p:sldId id="306" r:id="rId3"/>
    <p:sldId id="307" r:id="rId4"/>
    <p:sldId id="310" r:id="rId5"/>
    <p:sldId id="355" r:id="rId6"/>
    <p:sldId id="312" r:id="rId7"/>
    <p:sldId id="356" r:id="rId8"/>
    <p:sldId id="314" r:id="rId9"/>
    <p:sldId id="354" r:id="rId10"/>
    <p:sldId id="316" r:id="rId11"/>
    <p:sldId id="319" r:id="rId12"/>
    <p:sldId id="350" r:id="rId13"/>
    <p:sldId id="321" r:id="rId14"/>
    <p:sldId id="330" r:id="rId15"/>
    <p:sldId id="323" r:id="rId16"/>
    <p:sldId id="341" r:id="rId17"/>
    <p:sldId id="342" r:id="rId18"/>
    <p:sldId id="343" r:id="rId19"/>
    <p:sldId id="344" r:id="rId20"/>
    <p:sldId id="357" r:id="rId21"/>
    <p:sldId id="358" r:id="rId22"/>
    <p:sldId id="349" r:id="rId23"/>
    <p:sldId id="332" r:id="rId24"/>
    <p:sldId id="333" r:id="rId25"/>
    <p:sldId id="334" r:id="rId26"/>
    <p:sldId id="335" r:id="rId27"/>
    <p:sldId id="340" r:id="rId28"/>
    <p:sldId id="337" r:id="rId29"/>
    <p:sldId id="338" r:id="rId30"/>
    <p:sldId id="352" r:id="rId31"/>
    <p:sldId id="347" r:id="rId32"/>
    <p:sldId id="359" r:id="rId33"/>
    <p:sldId id="327" r:id="rId34"/>
    <p:sldId id="346" r:id="rId35"/>
    <p:sldId id="353" r:id="rId3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8FF"/>
    <a:srgbClr val="93D1FF"/>
    <a:srgbClr val="4BB2FF"/>
    <a:srgbClr val="CD2027"/>
    <a:srgbClr val="EEAF12"/>
    <a:srgbClr val="F8981D"/>
    <a:srgbClr val="F38E07"/>
    <a:srgbClr val="EB8907"/>
    <a:srgbClr val="16E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46" autoAdjust="0"/>
  </p:normalViewPr>
  <p:slideViewPr>
    <p:cSldViewPr>
      <p:cViewPr varScale="1">
        <p:scale>
          <a:sx n="71" d="100"/>
          <a:sy n="71" d="100"/>
        </p:scale>
        <p:origin x="127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3FFCD-E747-495F-AA73-43879095B030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6C597-EF5A-46E7-AC08-414668268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51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566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93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7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2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141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46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01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34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72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24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354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FF8CD952-F942-46AE-9A88-5A1677339AB6}" type="datetimeFigureOut">
              <a:rPr lang="pt-BR" smtClean="0"/>
              <a:t>28/04/2025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83D5A3C8-6C31-460F-8468-E21B75526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63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hyperlink" Target="Videos/Prototipagem/teste_de_usabilidade-computador_de_bordo-Joao%20Sousa.mp4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08112" y="1124744"/>
            <a:ext cx="5364088" cy="3785652"/>
          </a:xfrm>
          <a:prstGeom prst="rect">
            <a:avLst/>
          </a:prstGeom>
          <a:noFill/>
          <a:effectLst>
            <a:outerShdw blurRad="50800" dist="38100" algn="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</a:t>
            </a:r>
          </a:p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de design centrado </a:t>
            </a:r>
          </a:p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no usuário</a:t>
            </a:r>
          </a:p>
        </p:txBody>
      </p:sp>
      <p:sp>
        <p:nvSpPr>
          <p:cNvPr id="7" name="Retângulo 6"/>
          <p:cNvSpPr/>
          <p:nvPr/>
        </p:nvSpPr>
        <p:spPr>
          <a:xfrm flipH="1">
            <a:off x="755575" y="1268760"/>
            <a:ext cx="45719" cy="3456383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840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restrições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438671" cy="466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ângulo 6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3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92" y="2114352"/>
            <a:ext cx="7463000" cy="4771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467544" y="305361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mapeamento</a:t>
            </a:r>
          </a:p>
        </p:txBody>
      </p:sp>
      <p:sp>
        <p:nvSpPr>
          <p:cNvPr id="8" name="Retângulo 7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23528" y="1196752"/>
            <a:ext cx="820891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Refere-se a relação entre controles e seus efeitos no artefato. </a:t>
            </a:r>
            <a:r>
              <a:rPr lang="pt-BR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Significa o relacionamento entre duas coisas.</a:t>
            </a:r>
          </a:p>
          <a:p>
            <a:pPr algn="ctr"/>
            <a:endParaRPr lang="pt-BR" sz="2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48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67544" y="305361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mapeamento</a:t>
            </a:r>
          </a:p>
        </p:txBody>
      </p:sp>
      <p:sp>
        <p:nvSpPr>
          <p:cNvPr id="8" name="Retângulo 7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73436" y="1524560"/>
            <a:ext cx="3759004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Quase todos os produtos precisam de algum tipo de mapeamento entre os seus controles e as ações que eles executam, como por exemplo as setas para cima e para baixo usadas ​​para representar o movimento ascendente e descendente do cursor, respectivamente, em um teclado de computador. </a:t>
            </a:r>
          </a:p>
          <a:p>
            <a:endParaRPr lang="pt-BR" sz="2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8" y="1524560"/>
            <a:ext cx="4191052" cy="359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64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316666" y="1196752"/>
            <a:ext cx="882733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Refere-se a projetar interfaces de modo que tenham </a:t>
            </a:r>
            <a:r>
              <a:rPr lang="pt-B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operações semelhantes </a:t>
            </a:r>
            <a:r>
              <a:rPr lang="pt-B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que utilizem </a:t>
            </a:r>
            <a:r>
              <a:rPr lang="pt-B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elementos semelhantes </a:t>
            </a:r>
            <a:r>
              <a:rPr lang="pt-B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a realização de tarefas similares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67544" y="305361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consistência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26802"/>
            <a:ext cx="7776864" cy="434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59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700786" y="1484784"/>
            <a:ext cx="7327598" cy="4945186"/>
            <a:chOff x="1005280" y="1537910"/>
            <a:chExt cx="7327598" cy="4945186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161" y="2053179"/>
              <a:ext cx="3091415" cy="4424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19" y="1988840"/>
              <a:ext cx="4480959" cy="4494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280" y="1537910"/>
              <a:ext cx="4190450" cy="529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CaixaDeTexto 7"/>
          <p:cNvSpPr txBox="1"/>
          <p:nvPr/>
        </p:nvSpPr>
        <p:spPr>
          <a:xfrm>
            <a:off x="467544" y="305361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consistência</a:t>
            </a:r>
          </a:p>
        </p:txBody>
      </p:sp>
      <p:sp>
        <p:nvSpPr>
          <p:cNvPr id="9" name="Retângulo 8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467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60040" y="1340768"/>
            <a:ext cx="82444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um </a:t>
            </a:r>
            <a:r>
              <a:rPr lang="pt-B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atributo do objeto </a:t>
            </a:r>
            <a:r>
              <a:rPr lang="pt-B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 </a:t>
            </a:r>
          </a:p>
          <a:p>
            <a:pPr algn="ctr"/>
            <a:r>
              <a:rPr lang="pt-B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permite ao usuário </a:t>
            </a:r>
            <a:r>
              <a:rPr lang="pt-B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saber como utilizá-lo</a:t>
            </a:r>
            <a:r>
              <a:rPr lang="pt-B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r>
              <a:rPr lang="pt-B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um </a:t>
            </a:r>
            <a:r>
              <a:rPr lang="pt-B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dica</a:t>
            </a:r>
            <a:r>
              <a:rPr lang="pt-B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como devemos interagir  com o objeto.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47" y="3314480"/>
            <a:ext cx="4499992" cy="183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06411"/>
            <a:ext cx="3496937" cy="249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50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29" y="1916832"/>
            <a:ext cx="496252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249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67336"/>
            <a:ext cx="9144000" cy="425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77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</a:p>
        </p:txBody>
      </p:sp>
      <p:pic>
        <p:nvPicPr>
          <p:cNvPr id="7" name="Picture 2" descr="Afford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 bwMode="auto">
          <a:xfrm>
            <a:off x="611560" y="1303553"/>
            <a:ext cx="7920880" cy="55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99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05361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 falso</a:t>
            </a:r>
          </a:p>
        </p:txBody>
      </p:sp>
      <p:pic>
        <p:nvPicPr>
          <p:cNvPr id="8" name="Picture 2" descr="Afford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2"/>
          <a:stretch/>
        </p:blipFill>
        <p:spPr bwMode="auto">
          <a:xfrm>
            <a:off x="643696" y="1340769"/>
            <a:ext cx="7888744" cy="551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7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332656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Conceito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97495" y="1556792"/>
            <a:ext cx="806489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São derivados de </a:t>
            </a:r>
            <a:r>
              <a:rPr lang="pt-B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 mistura de conhecimento </a:t>
            </a:r>
            <a:r>
              <a:rPr lang="pt-BR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baseado em </a:t>
            </a:r>
            <a:r>
              <a:rPr lang="pt-B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teoria</a:t>
            </a:r>
            <a:r>
              <a:rPr lang="pt-BR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experiência</a:t>
            </a:r>
            <a:r>
              <a:rPr lang="pt-BR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senso comum</a:t>
            </a:r>
            <a:r>
              <a:rPr lang="pt-BR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pt-BR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Conjunto de itens que devem ser </a:t>
            </a:r>
            <a:r>
              <a:rPr lang="pt-B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assegurados</a:t>
            </a:r>
            <a:r>
              <a:rPr lang="pt-BR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que foram </a:t>
            </a:r>
            <a:r>
              <a:rPr lang="pt-B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acrescentados a interface</a:t>
            </a:r>
            <a:r>
              <a:rPr lang="pt-BR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7" name="Retângulo 6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508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05361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08078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05361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2" y="1988840"/>
            <a:ext cx="66675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43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26" name="Picture 2" descr="Resultado de imagem para teso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5700632" cy="488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0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ford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22" b="25529"/>
          <a:stretch/>
        </p:blipFill>
        <p:spPr bwMode="auto">
          <a:xfrm>
            <a:off x="0" y="1844824"/>
            <a:ext cx="914400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</a:p>
        </p:txBody>
      </p:sp>
    </p:spTree>
    <p:extLst>
      <p:ext uri="{BB962C8B-B14F-4D97-AF65-F5344CB8AC3E}">
        <p14:creationId xmlns:p14="http://schemas.microsoft.com/office/powerpoint/2010/main" val="430207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fford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0" b="26680"/>
          <a:stretch/>
        </p:blipFill>
        <p:spPr bwMode="auto">
          <a:xfrm>
            <a:off x="-12762" y="1988840"/>
            <a:ext cx="915676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0310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fford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15" b="27378"/>
          <a:stretch/>
        </p:blipFill>
        <p:spPr bwMode="auto">
          <a:xfrm>
            <a:off x="0" y="1988840"/>
            <a:ext cx="914400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0440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0" y="2276872"/>
            <a:ext cx="9144000" cy="2880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Open Sans" panose="020B0606030504020204"/>
              </a:rPr>
              <a:t>A “</a:t>
            </a:r>
            <a:r>
              <a:rPr lang="pt-BR" sz="2800" dirty="0" err="1">
                <a:solidFill>
                  <a:srgbClr val="EEAF12"/>
                </a:solidFill>
                <a:latin typeface="Open Sans" panose="020B0606030504020204"/>
              </a:rPr>
              <a:t>affordance</a:t>
            </a:r>
            <a:r>
              <a:rPr lang="pt-BR" sz="2800" dirty="0">
                <a:latin typeface="Open Sans" panose="020B0606030504020204"/>
              </a:rPr>
              <a:t>” é uma propriedade desejável numa interface, pois guia naturalmente as pessoas a dar os passos certos para alcançar os seus objetivos.</a:t>
            </a:r>
          </a:p>
        </p:txBody>
      </p:sp>
    </p:spTree>
    <p:extLst>
      <p:ext uri="{BB962C8B-B14F-4D97-AF65-F5344CB8AC3E}">
        <p14:creationId xmlns:p14="http://schemas.microsoft.com/office/powerpoint/2010/main" val="4184631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2132856"/>
            <a:ext cx="9144000" cy="15121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Open Sans" panose="020B0606030504020204"/>
              </a:rPr>
              <a:t>Assegurar que os itens clicáveis </a:t>
            </a:r>
            <a:r>
              <a:rPr lang="pt-BR" sz="2800" b="1" dirty="0">
                <a:solidFill>
                  <a:srgbClr val="EEAF12"/>
                </a:solidFill>
                <a:latin typeface="Open Sans" panose="020B0606030504020204"/>
              </a:rPr>
              <a:t>pareçam clicáveis</a:t>
            </a:r>
          </a:p>
        </p:txBody>
      </p:sp>
      <p:sp>
        <p:nvSpPr>
          <p:cNvPr id="9" name="Retângulo 8"/>
          <p:cNvSpPr/>
          <p:nvPr/>
        </p:nvSpPr>
        <p:spPr>
          <a:xfrm>
            <a:off x="20748" y="4008549"/>
            <a:ext cx="9123252" cy="15121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Open Sans" panose="020B0606030504020204"/>
              </a:rPr>
              <a:t>...e os itens que não são clicáveis </a:t>
            </a:r>
            <a:br>
              <a:rPr lang="pt-BR" sz="2800" dirty="0">
                <a:latin typeface="Open Sans" panose="020B0606030504020204"/>
              </a:rPr>
            </a:br>
            <a:r>
              <a:rPr lang="pt-BR" sz="2800" b="1" dirty="0">
                <a:solidFill>
                  <a:srgbClr val="EEAF12"/>
                </a:solidFill>
                <a:latin typeface="Open Sans" panose="020B0606030504020204"/>
              </a:rPr>
              <a:t>não tenham o mesmo aspecto </a:t>
            </a:r>
            <a:r>
              <a:rPr lang="pt-BR" sz="2800" dirty="0">
                <a:latin typeface="Open Sans" panose="020B0606030504020204"/>
              </a:rPr>
              <a:t>dos que são.</a:t>
            </a:r>
            <a:endParaRPr lang="pt-BR" sz="2800" dirty="0">
              <a:solidFill>
                <a:srgbClr val="EEAF12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24755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  <p:sp>
        <p:nvSpPr>
          <p:cNvPr id="6" name="Retângulo 5"/>
          <p:cNvSpPr/>
          <p:nvPr/>
        </p:nvSpPr>
        <p:spPr>
          <a:xfrm>
            <a:off x="0" y="2276872"/>
            <a:ext cx="9144000" cy="2880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latin typeface="Open Sans" panose="020B0606030504020204"/>
              </a:rPr>
              <a:t>E na </a:t>
            </a:r>
            <a:r>
              <a:rPr lang="pt-BR" sz="3600" dirty="0">
                <a:solidFill>
                  <a:srgbClr val="EEAF12"/>
                </a:solidFill>
                <a:latin typeface="Open Sans" panose="020B0606030504020204"/>
              </a:rPr>
              <a:t>WEB?</a:t>
            </a:r>
          </a:p>
        </p:txBody>
      </p:sp>
    </p:spTree>
    <p:extLst>
      <p:ext uri="{BB962C8B-B14F-4D97-AF65-F5344CB8AC3E}">
        <p14:creationId xmlns:p14="http://schemas.microsoft.com/office/powerpoint/2010/main" val="3761349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fford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8" b="16125"/>
          <a:stretch/>
        </p:blipFill>
        <p:spPr bwMode="auto">
          <a:xfrm>
            <a:off x="-180528" y="1335630"/>
            <a:ext cx="10044608" cy="518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248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32656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05161"/>
            <a:ext cx="4914900" cy="2847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5652120" y="1844824"/>
            <a:ext cx="3096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t-BR" sz="2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Visibilidade</a:t>
            </a:r>
          </a:p>
          <a:p>
            <a:pPr marL="457200" indent="-457200">
              <a:buAutoNum type="arabicPeriod"/>
            </a:pPr>
            <a:r>
              <a:rPr lang="pt-BR" sz="2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  <a:p>
            <a:pPr marL="457200" indent="-457200">
              <a:buAutoNum type="arabicPeriod"/>
            </a:pPr>
            <a:r>
              <a:rPr lang="pt-BR" sz="2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Restrições</a:t>
            </a:r>
          </a:p>
          <a:p>
            <a:pPr marL="457200" indent="-457200">
              <a:buAutoNum type="arabicPeriod"/>
            </a:pPr>
            <a:r>
              <a:rPr lang="pt-BR" sz="2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Mapeamento</a:t>
            </a:r>
          </a:p>
          <a:p>
            <a:pPr marL="457200" indent="-457200">
              <a:buAutoNum type="arabicPeriod"/>
            </a:pPr>
            <a:r>
              <a:rPr lang="pt-BR" sz="2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Consistência</a:t>
            </a:r>
          </a:p>
          <a:p>
            <a:pPr marL="457200" indent="-457200">
              <a:buAutoNum type="arabicPeriod"/>
            </a:pPr>
            <a:r>
              <a:rPr lang="pt-BR" sz="2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Affordance</a:t>
            </a:r>
          </a:p>
        </p:txBody>
      </p:sp>
    </p:spTree>
    <p:extLst>
      <p:ext uri="{BB962C8B-B14F-4D97-AF65-F5344CB8AC3E}">
        <p14:creationId xmlns:p14="http://schemas.microsoft.com/office/powerpoint/2010/main" val="36705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affordance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b="4493"/>
          <a:stretch/>
        </p:blipFill>
        <p:spPr>
          <a:xfrm>
            <a:off x="2628629" y="1196752"/>
            <a:ext cx="388674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4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95536" y="26064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PROJETO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09492" y="1223790"/>
            <a:ext cx="8712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Crie  um protótipo de média a alta fidelidade de aplicativo para  divulgação da </a:t>
            </a:r>
            <a:r>
              <a:rPr lang="pt-B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Expocrato</a:t>
            </a:r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com as seguintes funcionalidades:</a:t>
            </a:r>
          </a:p>
          <a:p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Programação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Informações (sobre a exposição agropecuária)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Possibilidade do usuário realizar </a:t>
            </a:r>
            <a:r>
              <a:rPr lang="pt-B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selfie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evento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Fotos e vídeos dos shows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Câmera aérea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Compra de ingressos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Estrangeiros também fazem parte do público-alvo do evento.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Observação:</a:t>
            </a:r>
            <a:br>
              <a:rPr lang="pt-BR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Apresentar as telas e realizar testes com usuários.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757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DA2DC4F-902E-57B2-298F-3A24A3F30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A5C063F-A8B3-681E-3E21-65E78FA37233}"/>
              </a:ext>
            </a:extLst>
          </p:cNvPr>
          <p:cNvSpPr txBox="1"/>
          <p:nvPr/>
        </p:nvSpPr>
        <p:spPr>
          <a:xfrm>
            <a:off x="395536" y="26064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RESUMO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0E24F29-736D-89A4-0269-F4EB74E4BB11}"/>
              </a:ext>
            </a:extLst>
          </p:cNvPr>
          <p:cNvSpPr txBox="1"/>
          <p:nvPr/>
        </p:nvSpPr>
        <p:spPr>
          <a:xfrm>
            <a:off x="209492" y="1125087"/>
            <a:ext cx="8712968" cy="561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pt-BR" b="1" i="0" dirty="0">
                <a:solidFill>
                  <a:schemeClr val="bg1"/>
                </a:solidFill>
                <a:effectLst/>
                <a:latin typeface="source-serif-pro"/>
              </a:rPr>
              <a:t>VISIBILIDADE</a:t>
            </a:r>
            <a:endParaRPr lang="pt-BR" b="0" i="0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None/>
            </a:pPr>
            <a:r>
              <a:rPr lang="pt-BR" b="0" i="0" dirty="0">
                <a:solidFill>
                  <a:schemeClr val="bg1"/>
                </a:solidFill>
                <a:effectLst/>
                <a:latin typeface="source-serif-pro"/>
              </a:rPr>
              <a:t>As funções mais visíveis são aquelas em que o usuário provavelmente será capaz de saber o que fazer em seguida.</a:t>
            </a:r>
          </a:p>
          <a:p>
            <a:pPr algn="l">
              <a:lnSpc>
                <a:spcPts val="2400"/>
              </a:lnSpc>
              <a:buNone/>
            </a:pPr>
            <a:r>
              <a:rPr lang="pt-BR" b="1" i="0" dirty="0">
                <a:solidFill>
                  <a:schemeClr val="bg1"/>
                </a:solidFill>
                <a:effectLst/>
                <a:latin typeface="source-serif-pro"/>
              </a:rPr>
              <a:t>FEEDBACK</a:t>
            </a:r>
            <a:endParaRPr lang="pt-BR" b="0" i="0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None/>
            </a:pPr>
            <a:r>
              <a:rPr lang="pt-BR" b="0" i="0" dirty="0">
                <a:solidFill>
                  <a:schemeClr val="bg1"/>
                </a:solidFill>
                <a:effectLst/>
                <a:latin typeface="source-serif-pro"/>
              </a:rPr>
              <a:t>O Feedback é o retorno de informação que mostra o efeito de uma ação realizada, permitindo que a pessoa continue com a tarefa.</a:t>
            </a:r>
          </a:p>
          <a:p>
            <a:pPr algn="l">
              <a:lnSpc>
                <a:spcPts val="2400"/>
              </a:lnSpc>
              <a:buNone/>
            </a:pPr>
            <a:r>
              <a:rPr lang="pt-BR" b="1" i="0" dirty="0">
                <a:solidFill>
                  <a:schemeClr val="bg1"/>
                </a:solidFill>
                <a:effectLst/>
                <a:latin typeface="source-serif-pro"/>
              </a:rPr>
              <a:t>RESTRIÇÕES</a:t>
            </a:r>
            <a:endParaRPr lang="pt-BR" b="0" i="0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None/>
            </a:pPr>
            <a:r>
              <a:rPr lang="pt-BR" b="0" i="0" dirty="0">
                <a:solidFill>
                  <a:schemeClr val="bg1"/>
                </a:solidFill>
                <a:effectLst/>
                <a:latin typeface="source-serif-pro"/>
              </a:rPr>
              <a:t>A maneira mais segura de tornar alguma coisa fácil de usar, com poucos erros, é tornar impossível de fazê-la de outro modo, restringindo a quantidade de escolhas.</a:t>
            </a:r>
          </a:p>
          <a:p>
            <a:pPr algn="l">
              <a:lnSpc>
                <a:spcPts val="2400"/>
              </a:lnSpc>
              <a:buNone/>
            </a:pPr>
            <a:r>
              <a:rPr lang="pt-BR" b="1" i="0" dirty="0">
                <a:solidFill>
                  <a:schemeClr val="bg1"/>
                </a:solidFill>
                <a:effectLst/>
                <a:latin typeface="source-serif-pro"/>
              </a:rPr>
              <a:t>MAPEAMENTO</a:t>
            </a:r>
            <a:endParaRPr lang="pt-BR" b="0" i="0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None/>
            </a:pPr>
            <a:r>
              <a:rPr lang="pt-BR" b="0" i="0" dirty="0">
                <a:solidFill>
                  <a:schemeClr val="bg1"/>
                </a:solidFill>
                <a:effectLst/>
                <a:latin typeface="source-serif-pro"/>
              </a:rPr>
              <a:t>Mapeamento é um termo técnico que significa o relacionamento entre duas coisas, neste caso, entre os controles e seus movimentos, e os resultados dessa relação no mundo.</a:t>
            </a:r>
          </a:p>
          <a:p>
            <a:pPr algn="l">
              <a:lnSpc>
                <a:spcPts val="2400"/>
              </a:lnSpc>
              <a:buNone/>
            </a:pPr>
            <a:r>
              <a:rPr lang="pt-BR" b="1" i="0" dirty="0">
                <a:solidFill>
                  <a:schemeClr val="bg1"/>
                </a:solidFill>
                <a:effectLst/>
                <a:latin typeface="source-serif-pro"/>
              </a:rPr>
              <a:t>CONSISTÊNCIA</a:t>
            </a:r>
            <a:endParaRPr lang="pt-BR" b="0" i="0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None/>
            </a:pPr>
            <a:r>
              <a:rPr lang="pt-BR" b="0" i="0" dirty="0">
                <a:solidFill>
                  <a:schemeClr val="bg1"/>
                </a:solidFill>
                <a:effectLst/>
                <a:latin typeface="source-serif-pro"/>
              </a:rPr>
              <a:t>Isto se refere ao design de interfaces, onde precisamos ter operações similares com elementos similares para realizar tarefas semelhantes.</a:t>
            </a:r>
          </a:p>
          <a:p>
            <a:pPr algn="l">
              <a:lnSpc>
                <a:spcPts val="2400"/>
              </a:lnSpc>
              <a:buNone/>
            </a:pPr>
            <a:r>
              <a:rPr lang="pt-BR" b="1" i="0" dirty="0">
                <a:solidFill>
                  <a:schemeClr val="bg1"/>
                </a:solidFill>
                <a:effectLst/>
                <a:latin typeface="source-serif-pro"/>
              </a:rPr>
              <a:t>AFFORDANCE</a:t>
            </a:r>
            <a:endParaRPr lang="pt-BR" b="0" i="0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source-serif-pro"/>
              </a:rPr>
              <a:t>Refere-se ao atributo de um objeto que permite que as pessoas saibam como usá-lo, por tão óbvio que é, ou pelo seu visual sugerir que é fisicamente possível.</a:t>
            </a:r>
            <a:endParaRPr lang="pt-B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C9E3F51-1E58-109D-B912-B6943375A379}"/>
              </a:ext>
            </a:extLst>
          </p:cNvPr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149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95536" y="26064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PROJETO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09492" y="1223790"/>
            <a:ext cx="8712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Crie um protótipo de um computador de bordo com  tela </a:t>
            </a:r>
            <a:r>
              <a:rPr lang="pt-BR" sz="24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touch</a:t>
            </a:r>
            <a:r>
              <a:rPr lang="pt-BR" sz="2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  <a:r>
              <a:rPr lang="pt-BR" sz="2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7 polegadas, focando nos princípios de design que contemple as seguintes funcionalidades:</a:t>
            </a:r>
          </a:p>
          <a:p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Ativar Bluetooth.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Aceitar e recusar e realizar uma ligação.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Trocar a pasta de músicas MP3.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Aumentar e diminuir volume do som.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Escolher o tipo de mídia (pen drive, rádio, </a:t>
            </a:r>
            <a:r>
              <a:rPr lang="pt-B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Ativar GPS.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Apresentar rota de percurso (de – para).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Observação:</a:t>
            </a:r>
            <a:br>
              <a:rPr lang="pt-BR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Apresentar as telas e realizar testes com usuários.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08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SUARIO\Desktop\Tudo da tela\1 - SEM\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26" y="1412776"/>
            <a:ext cx="5369178" cy="415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528" y="1815577"/>
            <a:ext cx="4319759" cy="317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>
            <a:hlinkClick r:id="rId4" action="ppaction://hlinkfile"/>
          </p:cNvPr>
          <p:cNvSpPr txBox="1"/>
          <p:nvPr/>
        </p:nvSpPr>
        <p:spPr>
          <a:xfrm>
            <a:off x="3005533" y="2715598"/>
            <a:ext cx="293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543885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691680" y="6197242"/>
            <a:ext cx="5688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https://</a:t>
            </a:r>
            <a:r>
              <a:rPr lang="pt-BR" sz="2400" b="1" dirty="0">
                <a:solidFill>
                  <a:schemeClr val="bg1"/>
                </a:solidFill>
              </a:rPr>
              <a:t>www.instagram.com/p/CQZaichJOpD</a:t>
            </a:r>
            <a:r>
              <a:rPr lang="pt-BR" sz="2000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1609" t="11151" r="38779" b="6951"/>
          <a:stretch/>
        </p:blipFill>
        <p:spPr>
          <a:xfrm>
            <a:off x="1475656" y="364594"/>
            <a:ext cx="604867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1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visibilidade</a:t>
            </a:r>
          </a:p>
        </p:txBody>
      </p:sp>
      <p:sp>
        <p:nvSpPr>
          <p:cNvPr id="7" name="Retângulo 6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611560" y="1196752"/>
            <a:ext cx="764163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O PRINCÍPIO DA </a:t>
            </a:r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VISIBILIDADE</a:t>
            </a:r>
            <a:r>
              <a:rPr 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 TRAZ A QUESTÃO DA DESCOBERTA. O usuário </a:t>
            </a:r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descobre</a:t>
            </a:r>
            <a:r>
              <a:rPr 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 as funções da interface pelo simples fato de estarem visíveis para interação. Ou seja, </a:t>
            </a:r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quanto mais visível uma função estiver, mais os usuários a notarão e utilizarão</a:t>
            </a:r>
            <a:endParaRPr lang="pt-BR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/>
            </a:endParaRPr>
          </a:p>
        </p:txBody>
      </p:sp>
      <p:pic>
        <p:nvPicPr>
          <p:cNvPr id="1026" name="Picture 2" descr="https://miro.medium.com/max/700/1*PK-cO1_u9PVb2_tkOUnGW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t="6070" r="8933"/>
          <a:stretch/>
        </p:blipFill>
        <p:spPr bwMode="auto">
          <a:xfrm>
            <a:off x="1403648" y="3165360"/>
            <a:ext cx="6048672" cy="372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 para a Direita 2"/>
          <p:cNvSpPr/>
          <p:nvPr/>
        </p:nvSpPr>
        <p:spPr>
          <a:xfrm>
            <a:off x="1547664" y="4478056"/>
            <a:ext cx="504056" cy="360040"/>
          </a:xfrm>
          <a:prstGeom prst="rightArrow">
            <a:avLst>
              <a:gd name="adj1" fmla="val 42419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86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visibilidade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50" y="3068960"/>
            <a:ext cx="5549950" cy="378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ângulo 6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467544" y="1196752"/>
            <a:ext cx="806489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As funções mais visíveis são aquelas em que o usuário provavelmente será capaz de saber o que fazer em seguida. Do contrário, quando as funções estão fora de vista, tornam-se mais difíceis de encontrar, e consequentemente de saber como usá-las.</a:t>
            </a:r>
          </a:p>
          <a:p>
            <a:endParaRPr lang="pt-BR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14606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feedback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23528" y="1291407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O feedback se refere ao retorno de informações a respeito da ação que foi feita e do que foi realizado, permitindo a pessoa continuar a atividade.</a:t>
            </a:r>
          </a:p>
        </p:txBody>
      </p:sp>
      <p:sp>
        <p:nvSpPr>
          <p:cNvPr id="7" name="Retângulo 6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"/>
          <a:stretch/>
        </p:blipFill>
        <p:spPr bwMode="auto">
          <a:xfrm>
            <a:off x="395536" y="2636912"/>
            <a:ext cx="8141904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26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3528" y="1291407"/>
            <a:ext cx="8208912" cy="27136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feedback</a:t>
            </a:r>
          </a:p>
        </p:txBody>
      </p:sp>
      <p:sp>
        <p:nvSpPr>
          <p:cNvPr id="8" name="Retângulo 7"/>
          <p:cNvSpPr/>
          <p:nvPr/>
        </p:nvSpPr>
        <p:spPr>
          <a:xfrm>
            <a:off x="346387" y="4198441"/>
            <a:ext cx="8208912" cy="23733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67544" y="1484784"/>
            <a:ext cx="7920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FEEDBACK COMPORTAMENTAL </a:t>
            </a:r>
            <a:endParaRPr lang="pt-B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/>
            </a:endParaRPr>
          </a:p>
          <a:p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Quando a resposta indica que a ação teve algum efeito dentro do sistema. </a:t>
            </a:r>
          </a:p>
          <a:p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Por exemplo: ao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clicar em um botão 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para finalizar sua compra online, uma mensagem aparece confirmando que sua ação foi realizada com sucesso.</a:t>
            </a:r>
          </a:p>
          <a:p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/>
            </a:endParaRPr>
          </a:p>
          <a:p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/>
            </a:endParaRPr>
          </a:p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FEEDBACK ATIVADOR</a:t>
            </a:r>
          </a:p>
          <a:p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Quando a resposta para uma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ação é sensorial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, como um efeito visual ou sonoro. </a:t>
            </a:r>
          </a:p>
          <a:p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</a:rPr>
              <a:t>Por exemplo: ao clicar em um botão, ele muda de cor ou emite algum som, confirmando que foi acionado;</a:t>
            </a:r>
          </a:p>
        </p:txBody>
      </p:sp>
      <p:sp>
        <p:nvSpPr>
          <p:cNvPr id="7" name="Retângulo 6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00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restrições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23528" y="1246401"/>
            <a:ext cx="8568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Refere-se a determinação das formas de delinear o tipo de interação que pode ocorrer em um determinado momento.</a:t>
            </a:r>
          </a:p>
        </p:txBody>
      </p:sp>
      <p:sp>
        <p:nvSpPr>
          <p:cNvPr id="7" name="Retângulo 6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52" y="2299699"/>
            <a:ext cx="7822472" cy="455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60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305361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 de design: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rPr>
              <a:t>restrições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23528" y="302213"/>
            <a:ext cx="45719" cy="720000"/>
          </a:xfrm>
          <a:prstGeom prst="rect">
            <a:avLst/>
          </a:prstGeom>
          <a:solidFill>
            <a:srgbClr val="93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781939"/>
          </a:xfrm>
          <a:prstGeom prst="rect">
            <a:avLst/>
          </a:prstGeom>
        </p:spPr>
      </p:pic>
      <p:sp>
        <p:nvSpPr>
          <p:cNvPr id="3" name="Retângulo Arredondado 2"/>
          <p:cNvSpPr/>
          <p:nvPr/>
        </p:nvSpPr>
        <p:spPr>
          <a:xfrm>
            <a:off x="6214232" y="4408646"/>
            <a:ext cx="2448272" cy="648072"/>
          </a:xfrm>
          <a:prstGeom prst="roundRect">
            <a:avLst/>
          </a:prstGeom>
          <a:noFill/>
          <a:ln w="28575"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01237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TM03457491[[fn=Metropolitano]]</Template>
  <TotalTime>1199</TotalTime>
  <Words>907</Words>
  <Application>Microsoft Office PowerPoint</Application>
  <PresentationFormat>Apresentação na tela (4:3)</PresentationFormat>
  <Paragraphs>103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Open Sans</vt:lpstr>
      <vt:lpstr>Roboto</vt:lpstr>
      <vt:lpstr>source-serif-pro</vt:lpstr>
      <vt:lpstr>Wingdings</vt:lpstr>
      <vt:lpstr>Metropolitano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allen gomes vidal</dc:creator>
  <cp:lastModifiedBy>Allen Vidal</cp:lastModifiedBy>
  <cp:revision>148</cp:revision>
  <dcterms:created xsi:type="dcterms:W3CDTF">2015-08-12T16:17:40Z</dcterms:created>
  <dcterms:modified xsi:type="dcterms:W3CDTF">2025-04-28T20:44:03Z</dcterms:modified>
</cp:coreProperties>
</file>